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  <p:sldMasterId id="2147483666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Helvetica Neue" panose="020B0604020202020204" charset="0"/>
      <p:regular r:id="rId11"/>
      <p:bold r:id="rId12"/>
      <p:italic r:id="rId13"/>
      <p:boldItalic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438111a91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438111a91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bijschrift">
  <p:cSld name="Titel en bijschrif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eraat met bijschrift">
  <p:cSld name="Citeraat met bijschrif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amkaartje">
  <p:cSld name="Naamkaartj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fferte naamkaartje">
  <p:cSld name="Offerte naamkaartje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aar of onwaar">
  <p:cSld name="Waar of onwaar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58" name="Google Shape;158;p1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9" name="Google Shape;159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1" name="Google Shape;161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dia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0" name="Google Shape;30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31" name="Google Shape;31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2" name="Google Shape;32;p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3" name="Google Shape;33;p3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4" name="Google Shape;34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6" name="Google Shape;36;p3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7" name="Google Shape;37;p3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8" name="Google Shape;38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3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1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1" name="Google Shape;141;p1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2" name="Google Shape;142;p1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43" name="Google Shape;143;p18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44" name="Google Shape;144;p18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45" name="Google Shape;145;p1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8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47" name="Google Shape;147;p1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8" name="Google Shape;148;p18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49" name="Google Shape;149;p1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1" name="Google Shape;151;p1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FEFEF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1"/>
          <p:cNvSpPr txBox="1">
            <a:spLocks noGrp="1"/>
          </p:cNvSpPr>
          <p:nvPr>
            <p:ph type="ctrTitle"/>
          </p:nvPr>
        </p:nvSpPr>
        <p:spPr>
          <a:xfrm>
            <a:off x="290819" y="463657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nl-NL" sz="540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Practicum Gezichtsveld en perspectief</a:t>
            </a:r>
            <a:endParaRPr sz="54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3" name="Google Shape;173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94131" y="3113547"/>
            <a:ext cx="4755697" cy="3196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594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40"/>
              <a:buFont typeface="Trebuchet MS"/>
              <a:buNone/>
            </a:pPr>
            <a:r>
              <a:rPr lang="nl-NL" sz="324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Leerdoelen</a:t>
            </a:r>
            <a:br>
              <a:rPr lang="nl-NL" sz="216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br>
              <a:rPr lang="nl-NL" sz="216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nl-NL" sz="216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Aan het eind van dit practicum kan je:</a:t>
            </a:r>
            <a:br>
              <a:rPr lang="nl-NL" sz="2160" b="1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216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677334" y="2160590"/>
            <a:ext cx="9119809" cy="3717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32"/>
              <a:buFont typeface="Noto Sans Symbols"/>
              <a:buChar char="▶"/>
            </a:pPr>
            <a:r>
              <a:rPr lang="nl-NL" sz="1665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vertellen wat is een gezichtsveld is.</a:t>
            </a: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332"/>
              <a:buFont typeface="Noto Sans Symbols"/>
              <a:buChar char="▶"/>
            </a:pPr>
            <a:r>
              <a:rPr lang="nl-NL" sz="1665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je eigen gezichtsveld bepalen en tekenen.</a:t>
            </a: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332"/>
              <a:buFont typeface="Noto Sans Symbols"/>
              <a:buChar char="▶"/>
            </a:pPr>
            <a:r>
              <a:rPr lang="nl-NL" sz="1665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vertellen wat de verschillen in gezichtsveld tussen de diverse groepen dieren en mensen zijn.</a:t>
            </a: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332"/>
              <a:buFont typeface="Noto Sans Symbols"/>
              <a:buChar char="▶"/>
            </a:pPr>
            <a:r>
              <a:rPr lang="nl-NL" sz="1665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uitleggen waarom je diepte kan zien.</a:t>
            </a: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332"/>
              <a:buFont typeface="Noto Sans Symbols"/>
              <a:buChar char="▶"/>
            </a:pPr>
            <a:r>
              <a:rPr lang="nl-NL" sz="1665" b="1" i="1" u="sng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Extra voor HAVO</a:t>
            </a:r>
            <a:r>
              <a:rPr lang="nl-NL" sz="1665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: uitleggen waarom niet elk mens hetzelfde gezichtsveld heeft.</a:t>
            </a: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332"/>
              <a:buFont typeface="Noto Sans Symbols"/>
              <a:buChar char="▶"/>
            </a:pPr>
            <a:r>
              <a:rPr lang="nl-NL" sz="1665" b="1" i="1" u="sng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Extra voor VWO</a:t>
            </a:r>
            <a:r>
              <a:rPr lang="nl-NL" sz="1665" b="1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: het verband tussen de functie van de ogen en de het gezichtsveld van verschillende dieren verklaren.</a:t>
            </a: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8318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332"/>
              <a:buFont typeface="Noto Sans Symbols"/>
              <a:buNone/>
            </a:pP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2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57773" y="998374"/>
            <a:ext cx="7629027" cy="50017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4"/>
          <p:cNvSpPr txBox="1">
            <a:spLocks noGrp="1"/>
          </p:cNvSpPr>
          <p:nvPr>
            <p:ph type="title"/>
          </p:nvPr>
        </p:nvSpPr>
        <p:spPr>
          <a:xfrm>
            <a:off x="1542146" y="689875"/>
            <a:ext cx="7766936" cy="971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nl-NL"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Werkwijze</a:t>
            </a:r>
            <a:endParaRPr/>
          </a:p>
        </p:txBody>
      </p:sp>
      <p:sp>
        <p:nvSpPr>
          <p:cNvPr id="190" name="Google Shape;190;p24"/>
          <p:cNvSpPr txBox="1"/>
          <p:nvPr/>
        </p:nvSpPr>
        <p:spPr>
          <a:xfrm>
            <a:off x="710250" y="1806450"/>
            <a:ext cx="8724600" cy="447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De volledige werkwijze staat op Wikiwijs onderdeel 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 i="1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Eén IPad per groepje gebruiken, de rest zit in de tassen!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Waar moet je op letten?</a:t>
            </a:r>
            <a:endParaRPr sz="2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Char char="-"/>
            </a:pP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Werk netjes en nauwkeurig (exacte wetenschap)</a:t>
            </a:r>
            <a:endParaRPr sz="20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Char char="-"/>
            </a:pP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Werk rustig, </a:t>
            </a:r>
            <a:r>
              <a:rPr lang="nl-NL" sz="20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geef elkaar de ruimte</a:t>
            </a: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en praat zachtjes</a:t>
            </a:r>
            <a:endParaRPr sz="20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Char char="-"/>
            </a:pP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Na de uitvoering lever je de spullen netjes in</a:t>
            </a:r>
            <a:endParaRPr sz="20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Char char="-"/>
            </a:pP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Teken met liniaal en potlood</a:t>
            </a:r>
            <a:endParaRPr sz="20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Char char="-"/>
            </a:pP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Geef duidelijk aan waar de verschillende leerlingen staan</a:t>
            </a:r>
            <a:endParaRPr sz="20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Char char="-"/>
            </a:pP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Geef aan waar je scherp/onscherp ziet</a:t>
            </a:r>
            <a:endParaRPr sz="20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Char char="-"/>
            </a:pP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Meet nauwkeurig de hoek van je gezichtsveld</a:t>
            </a:r>
            <a:endParaRPr sz="20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Char char="-"/>
            </a:pP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Zet je naam en klas op de tekening</a:t>
            </a:r>
            <a:endParaRPr sz="2000"/>
          </a:p>
          <a:p>
            <a:pPr marL="28575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rebuchet MS"/>
              <a:buChar char="-"/>
            </a:pPr>
            <a:r>
              <a:rPr lang="nl-NL" sz="2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Laat je tekening aftekenen bij een expert N&amp;T of de TOA</a:t>
            </a:r>
            <a:endParaRPr sz="200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rebuchet MS"/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92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nl-NL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Extra opdrachten HAVO + VWO</a:t>
            </a:r>
            <a:endParaRPr/>
          </a:p>
        </p:txBody>
      </p:sp>
      <p:sp>
        <p:nvSpPr>
          <p:cNvPr id="196" name="Google Shape;196;p25"/>
          <p:cNvSpPr txBox="1">
            <a:spLocks noGrp="1"/>
          </p:cNvSpPr>
          <p:nvPr>
            <p:ph type="body" idx="1"/>
          </p:nvPr>
        </p:nvSpPr>
        <p:spPr>
          <a:xfrm>
            <a:off x="677325" y="1720125"/>
            <a:ext cx="8596800" cy="45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nl-NL" sz="2000" b="1" i="1" u="sng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Extra voor HAVO</a:t>
            </a:r>
            <a:endParaRPr sz="2000"/>
          </a:p>
          <a:p>
            <a:pPr marL="342900" marR="0" lvl="0" indent="-3784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▶"/>
            </a:pPr>
            <a:r>
              <a:rPr lang="nl-NL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Leerlingen die op </a:t>
            </a:r>
            <a:r>
              <a:rPr lang="nl-NL"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HAVO-niveau</a:t>
            </a:r>
            <a:r>
              <a:rPr lang="nl-NL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werken gaan hun eigen tekening </a:t>
            </a:r>
            <a:r>
              <a:rPr lang="nl-NL"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vergelijken</a:t>
            </a:r>
            <a:r>
              <a:rPr lang="nl-NL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met de andere leerlingen uit het groepje. Je beschrijft zorgvuldig de verschillen en de overeenkomsten die je ziet. Zijn er duidelijke verschillen? Bedenk hiervoor een verklaring en noteer deze.</a:t>
            </a:r>
            <a:endParaRPr sz="2000"/>
          </a:p>
          <a:p>
            <a:pPr marL="342900" marR="0" lvl="0" indent="-25145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20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nl-NL" sz="2000" b="1" i="1" u="sng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Extra voor VWO</a:t>
            </a:r>
            <a:endParaRPr sz="20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7846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▶"/>
            </a:pPr>
            <a:r>
              <a:rPr lang="nl-NL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Leerlingen die op </a:t>
            </a:r>
            <a:r>
              <a:rPr lang="nl-NL"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VWO-niveau</a:t>
            </a:r>
            <a:r>
              <a:rPr lang="nl-NL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werken voeren de vorige twee opdrachten uit en gaan hierna ook de gezichtsvelden van </a:t>
            </a:r>
            <a:r>
              <a:rPr lang="nl-NL"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verschillende soorten dieren vergelijken </a:t>
            </a:r>
            <a:r>
              <a:rPr lang="nl-NL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met die van zichzelf. Schrijf de overeenkomsten en de verschillen op die je hieruit kan opmaken. Verklaar de gevonden verschillen aan de hand van de </a:t>
            </a:r>
            <a:r>
              <a:rPr lang="nl-NL"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functie</a:t>
            </a:r>
            <a:r>
              <a:rPr lang="nl-NL" sz="2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van de ogen voor de mens en de verschillende dieren.</a:t>
            </a:r>
            <a:endParaRPr sz="2000"/>
          </a:p>
          <a:p>
            <a:pPr marL="342900" marR="0" lvl="0" indent="-251459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endParaRPr sz="20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587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rebuchet MS"/>
              <a:buNone/>
            </a:pPr>
            <a:r>
              <a:rPr lang="nl-NL" sz="28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Verklaar de verschillende soorten gezichtsvelden</a:t>
            </a:r>
            <a:endParaRPr/>
          </a:p>
        </p:txBody>
      </p:sp>
      <p:pic>
        <p:nvPicPr>
          <p:cNvPr id="202" name="Google Shape;202;p2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1930400"/>
            <a:ext cx="2911077" cy="3881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68884" y="1979866"/>
            <a:ext cx="2280391" cy="3782503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26"/>
          <p:cNvSpPr/>
          <p:nvPr/>
        </p:nvSpPr>
        <p:spPr>
          <a:xfrm>
            <a:off x="1027441" y="5894231"/>
            <a:ext cx="22108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Gezichtsveld Kikker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5" name="Google Shape;205;p26"/>
          <p:cNvSpPr/>
          <p:nvPr/>
        </p:nvSpPr>
        <p:spPr>
          <a:xfrm>
            <a:off x="5716473" y="5811837"/>
            <a:ext cx="218521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Gezichtsveld Paard</a:t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7"/>
          <p:cNvSpPr txBox="1">
            <a:spLocks noGrp="1"/>
          </p:cNvSpPr>
          <p:nvPr>
            <p:ph type="title"/>
          </p:nvPr>
        </p:nvSpPr>
        <p:spPr>
          <a:xfrm>
            <a:off x="677325" y="609600"/>
            <a:ext cx="8596800" cy="9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/>
              <a:t>Resultaten van je Rechter oog</a:t>
            </a:r>
            <a:endParaRPr/>
          </a:p>
        </p:txBody>
      </p:sp>
      <p:sp>
        <p:nvSpPr>
          <p:cNvPr id="211" name="Google Shape;211;p27"/>
          <p:cNvSpPr txBox="1">
            <a:spLocks noGrp="1"/>
          </p:cNvSpPr>
          <p:nvPr>
            <p:ph type="body" idx="1"/>
          </p:nvPr>
        </p:nvSpPr>
        <p:spPr>
          <a:xfrm>
            <a:off x="677325" y="1570200"/>
            <a:ext cx="8997600" cy="4297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nl-NL" sz="2000" dirty="0"/>
              <a:t>In de tekening staan:</a:t>
            </a:r>
            <a:endParaRPr sz="2000" dirty="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nl-NL" sz="2000" dirty="0"/>
              <a:t>Lln 1, lln 2, lln3 en lln4 aangegeven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l-NL" sz="2000" dirty="0"/>
              <a:t>De witte en bruine touwtjes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l-NL" sz="2000" dirty="0"/>
              <a:t>Waar het scherpe en onscherpe gezichtsveld van het </a:t>
            </a:r>
            <a:r>
              <a:rPr lang="nl-NL" sz="2000" b="1" u="sng" dirty="0"/>
              <a:t>rechter oog</a:t>
            </a:r>
            <a:r>
              <a:rPr lang="nl-NL" sz="2000" dirty="0"/>
              <a:t> zich bevindt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l-NL" sz="2000" dirty="0"/>
              <a:t>Wat het volledige gezichtsveld van het rechter oog is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l-NL" sz="2000" b="1" u="sng" dirty="0"/>
              <a:t>Mavo</a:t>
            </a:r>
            <a:r>
              <a:rPr lang="nl-NL" sz="2000" dirty="0"/>
              <a:t>: goede nette en complete tekening maken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l-NL" sz="2000" b="1" u="sng" dirty="0"/>
              <a:t>Havo</a:t>
            </a:r>
            <a:r>
              <a:rPr lang="nl-NL" sz="2000" dirty="0"/>
              <a:t>: goede nette en complete tekening maken + uitleggen waarom er gezichtsveld-verschillen zijn tussen mensen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nl-NL" sz="2000" b="1" u="sng" dirty="0"/>
              <a:t>VWO</a:t>
            </a:r>
            <a:r>
              <a:rPr lang="nl-NL" sz="2000" dirty="0"/>
              <a:t>: goede nette en complete tekening maken + uitleggen waarom er gezichtsveld-verschillen zijn tussen mensen + uitleggen waarom er verschillen in gezichtsveld zijn tussen soorten dieren en mensen.</a:t>
            </a: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403</Words>
  <Application>Microsoft Office PowerPoint</Application>
  <PresentationFormat>Breedbeeld</PresentationFormat>
  <Paragraphs>41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Helvetica Neue</vt:lpstr>
      <vt:lpstr>Trebuchet MS</vt:lpstr>
      <vt:lpstr>Arial</vt:lpstr>
      <vt:lpstr>Noto Sans Symbols</vt:lpstr>
      <vt:lpstr>Facet</vt:lpstr>
      <vt:lpstr>Facet</vt:lpstr>
      <vt:lpstr>Practicum Gezichtsveld en perspectief</vt:lpstr>
      <vt:lpstr>Leerdoelen  Aan het eind van dit practicum kan je: </vt:lpstr>
      <vt:lpstr>PowerPoint-presentatie</vt:lpstr>
      <vt:lpstr>Werkwijze</vt:lpstr>
      <vt:lpstr>Extra opdrachten HAVO + VWO</vt:lpstr>
      <vt:lpstr>Verklaar de verschillende soorten gezichtsvelden</vt:lpstr>
      <vt:lpstr>Resultaten van je Rechter oog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Practicum Gezichtsveld en perspectief</dc:title>
  <cp:lastModifiedBy>P Korn</cp:lastModifiedBy>
  <cp:revision>2</cp:revision>
  <dcterms:modified xsi:type="dcterms:W3CDTF">2018-10-02T13:05:11Z</dcterms:modified>
</cp:coreProperties>
</file>